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62" r:id="rId7"/>
    <p:sldId id="303" r:id="rId8"/>
    <p:sldId id="263" r:id="rId9"/>
    <p:sldId id="275" r:id="rId10"/>
    <p:sldId id="276" r:id="rId11"/>
    <p:sldId id="304" r:id="rId12"/>
    <p:sldId id="264" r:id="rId13"/>
    <p:sldId id="307" r:id="rId14"/>
    <p:sldId id="272" r:id="rId15"/>
    <p:sldId id="277" r:id="rId16"/>
    <p:sldId id="279" r:id="rId17"/>
    <p:sldId id="278" r:id="rId18"/>
    <p:sldId id="280" r:id="rId19"/>
    <p:sldId id="297" r:id="rId20"/>
    <p:sldId id="298" r:id="rId21"/>
    <p:sldId id="299" r:id="rId22"/>
    <p:sldId id="300" r:id="rId23"/>
    <p:sldId id="301" r:id="rId24"/>
    <p:sldId id="302" r:id="rId25"/>
    <p:sldId id="305" r:id="rId26"/>
    <p:sldId id="30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4B0FE-C2EE-BF4F-8FEF-FABB0ABE5E8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9EC32-1DD5-5C41-B8E9-DB9D105765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40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9EC32-1DD5-5C41-B8E9-DB9D105765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69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946" y="394166"/>
            <a:ext cx="9745054" cy="3034834"/>
          </a:xfrm>
        </p:spPr>
        <p:txBody>
          <a:bodyPr>
            <a:normAutofit/>
          </a:bodyPr>
          <a:lstStyle/>
          <a:p>
            <a:pPr rtl="0"/>
            <a:r>
              <a:rPr lang="ru-RU" b="1" dirty="0"/>
              <a:t>Предварительный анализ временных рядов</a:t>
            </a:r>
            <a:endParaRPr lang="en-US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/>
          </a:bodyPr>
          <a:lstStyle/>
          <a:p>
            <a:pPr algn="l" rtl="0"/>
            <a:r>
              <a:rPr lang="ru-RU" sz="3600" b="1" dirty="0"/>
              <a:t> </a:t>
            </a:r>
            <a:r>
              <a:rPr lang="en-US" sz="3600" b="1" dirty="0"/>
              <a:t>Преобразование Бокса Кокса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algn="l" rtl="0"/>
            <a:r>
              <a:rPr lang="en-US" sz="2400" dirty="0"/>
              <a:t>Пример линеаризации тренда с использованием преобразования Бокса-Кокса</a:t>
            </a:r>
            <a:endParaRPr lang="ru-RU" sz="18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82" y="1661620"/>
            <a:ext cx="5774517" cy="48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6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Преобразование</a:t>
            </a:r>
            <a:r>
              <a:rPr lang="en-US" b="1" dirty="0"/>
              <a:t> </a:t>
            </a:r>
            <a:r>
              <a:rPr lang="en-US" b="1" dirty="0" err="1"/>
              <a:t>Бокса</a:t>
            </a:r>
            <a:r>
              <a:rPr lang="en-US" b="1" dirty="0"/>
              <a:t> </a:t>
            </a:r>
            <a:r>
              <a:rPr lang="en-US" b="1" dirty="0" err="1"/>
              <a:t>Кокса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Преобразование Бокса-Кокса для удаления </a:t>
            </a:r>
            <a:r>
              <a:rPr lang="ru-RU" dirty="0" err="1"/>
              <a:t>гетеросекдостичности</a:t>
            </a:r>
            <a:r>
              <a:rPr lang="ru-RU" dirty="0"/>
              <a:t> (условной волатильности)</a:t>
            </a:r>
          </a:p>
        </p:txBody>
      </p:sp>
      <p:pic>
        <p:nvPicPr>
          <p:cNvPr id="1026" name="Picture 2" descr="https://www.wolfram.com/mathematica/new-in-10/time-series/HTMLImages.en/apply-a-box-cox-transformation-to-a-time-series/O_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8" y="2910681"/>
            <a:ext cx="34290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olfram.com/mathematica/new-in-10/time-series/HTMLImages.en/apply-a-box-cox-transformation-to-a-time-series/O_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386" y="3210140"/>
            <a:ext cx="697351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9" y="5454758"/>
            <a:ext cx="3095625" cy="9429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786" y="5335117"/>
            <a:ext cx="4105275" cy="971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818" y="5155965"/>
            <a:ext cx="4848225" cy="10858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19099" y="6365211"/>
            <a:ext cx="453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https://otexts.com/fpp2/transformations.html</a:t>
            </a:r>
          </a:p>
        </p:txBody>
      </p:sp>
    </p:spTree>
    <p:extLst>
      <p:ext uri="{BB962C8B-B14F-4D97-AF65-F5344CB8AC3E}">
        <p14:creationId xmlns:p14="http://schemas.microsoft.com/office/powerpoint/2010/main" val="340038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ru-RU" b="1" dirty="0"/>
              <a:t>Определение сезонности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4917304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 проверки </a:t>
            </a:r>
            <a:r>
              <a:rPr lang="en-US" sz="2000" dirty="0" err="1"/>
              <a:t>сезонной</a:t>
            </a:r>
            <a:r>
              <a:rPr lang="en-US" sz="2000" dirty="0"/>
              <a:t> </a:t>
            </a:r>
            <a:r>
              <a:rPr lang="en-US" sz="2000" dirty="0" err="1"/>
              <a:t>зависимости</a:t>
            </a:r>
            <a:endParaRPr lang="ru-RU" sz="2000" dirty="0"/>
          </a:p>
          <a:p>
            <a:pPr algn="l" rtl="0"/>
            <a:r>
              <a:rPr lang="ru-RU" sz="2000" dirty="0"/>
              <a:t>В примере</a:t>
            </a:r>
            <a:r>
              <a:rPr lang="en-US" sz="2000" dirty="0"/>
              <a:t> - </a:t>
            </a:r>
            <a:r>
              <a:rPr lang="en-US" sz="2000" dirty="0" err="1"/>
              <a:t>годовая</a:t>
            </a:r>
            <a:r>
              <a:rPr lang="en-US" sz="2000" dirty="0"/>
              <a:t> </a:t>
            </a:r>
            <a:r>
              <a:rPr lang="en-US" sz="2000" dirty="0" err="1"/>
              <a:t>зависимость</a:t>
            </a:r>
            <a:r>
              <a:rPr lang="ru-RU" sz="2000" dirty="0"/>
              <a:t>, что проверено </a:t>
            </a:r>
            <a:r>
              <a:rPr lang="en-US" sz="2000" dirty="0" err="1"/>
              <a:t>путем</a:t>
            </a:r>
            <a:r>
              <a:rPr lang="en-US" sz="2000" dirty="0"/>
              <a:t> соответствующей сегментации данных.</a:t>
            </a:r>
          </a:p>
          <a:p>
            <a:pPr algn="l" rtl="0"/>
            <a:r>
              <a:rPr lang="en-US" sz="2000" dirty="0" err="1"/>
              <a:t>Также</a:t>
            </a:r>
            <a:r>
              <a:rPr lang="ru-RU" sz="2000" dirty="0"/>
              <a:t> в </a:t>
            </a:r>
            <a:r>
              <a:rPr lang="ru-RU" sz="2000" dirty="0" err="1"/>
              <a:t>переме</a:t>
            </a:r>
            <a:r>
              <a:rPr lang="en-US" sz="2000" dirty="0"/>
              <a:t> высокая месячная зависимость - </a:t>
            </a:r>
            <a:r>
              <a:rPr lang="en-US" sz="2000" dirty="0" err="1"/>
              <a:t>особенно</a:t>
            </a:r>
            <a:r>
              <a:rPr lang="en-US" sz="2000" dirty="0"/>
              <a:t> в августе, </a:t>
            </a:r>
            <a:br>
              <a:rPr lang="ru-RU" sz="2000" dirty="0"/>
            </a:br>
            <a:r>
              <a:rPr lang="en-US" sz="2000" dirty="0" err="1"/>
              <a:t>где</a:t>
            </a:r>
            <a:r>
              <a:rPr lang="en-US" sz="2000" dirty="0"/>
              <a:t> </a:t>
            </a:r>
            <a:r>
              <a:rPr lang="en-US" sz="2000" dirty="0" err="1"/>
              <a:t>праздники</a:t>
            </a:r>
            <a:r>
              <a:rPr lang="en-US" sz="2000" dirty="0"/>
              <a:t>.</a:t>
            </a:r>
            <a:endParaRPr lang="ru-RU" sz="2000" dirty="0"/>
          </a:p>
          <a:p>
            <a:pPr algn="l" rtl="0"/>
            <a:r>
              <a:rPr lang="ru-RU" sz="2000" dirty="0"/>
              <a:t>Сезонность может быть усредненной</a:t>
            </a:r>
          </a:p>
          <a:p>
            <a:pPr algn="l" rtl="0"/>
            <a:r>
              <a:rPr lang="ru-RU" sz="2000" dirty="0"/>
              <a:t>Важно понимать степень не стационарности сезонного поведения</a:t>
            </a:r>
          </a:p>
          <a:p>
            <a:pPr algn="l" rtl="0"/>
            <a:r>
              <a:rPr lang="ru-RU" sz="2000" dirty="0"/>
              <a:t>Сезонность может быть многокомпонентной</a:t>
            </a:r>
            <a:endParaRPr lang="en-US" sz="16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0" y="1227420"/>
            <a:ext cx="605698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06" y="177117"/>
            <a:ext cx="10515600" cy="827181"/>
          </a:xfrm>
        </p:spPr>
        <p:txBody>
          <a:bodyPr>
            <a:normAutofit/>
          </a:bodyPr>
          <a:lstStyle/>
          <a:p>
            <a:pPr algn="l" rtl="0"/>
            <a:r>
              <a:rPr lang="ru-RU" b="1" dirty="0"/>
              <a:t>Представление ВР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D767B6-15E9-44FE-83F3-68423D4C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65" y="922946"/>
            <a:ext cx="11656463" cy="5469308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Представление временного ряда </a:t>
            </a:r>
            <a:r>
              <a:rPr lang="ru-RU" sz="2000" dirty="0"/>
              <a:t>включает</a:t>
            </a:r>
            <a:r>
              <a:rPr lang="ru-RU" sz="2000" b="1" dirty="0"/>
              <a:t> </a:t>
            </a:r>
            <a:r>
              <a:rPr lang="ru-RU" sz="2000" dirty="0"/>
              <a:t>ряд</a:t>
            </a:r>
            <a:r>
              <a:rPr lang="ru-RU" sz="2000" b="1" dirty="0"/>
              <a:t> </a:t>
            </a:r>
            <a:r>
              <a:rPr lang="ru-RU" sz="2000" dirty="0"/>
              <a:t>приемов</a:t>
            </a:r>
            <a:r>
              <a:rPr lang="ru-RU" sz="2000" b="1" dirty="0"/>
              <a:t> </a:t>
            </a:r>
            <a:r>
              <a:rPr lang="ru-RU" sz="2000" dirty="0"/>
              <a:t>по приведению ВР к виду, оптимальному для использования тех или иных методов решению задачи для него.</a:t>
            </a:r>
            <a:endParaRPr lang="ru-RU" sz="2000" b="1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Представление временного ряда: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 err="1"/>
              <a:t>аггрегация</a:t>
            </a:r>
            <a:r>
              <a:rPr lang="en-US" dirty="0"/>
              <a:t> </a:t>
            </a:r>
            <a:r>
              <a:rPr lang="ru-RU" dirty="0"/>
              <a:t>(укрупнение шагов, преобразование в несколько рядов),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тренд-сезонная</a:t>
            </a:r>
            <a:r>
              <a:rPr lang="en-US" dirty="0"/>
              <a:t> </a:t>
            </a:r>
            <a:r>
              <a:rPr lang="en-US" dirty="0" err="1"/>
              <a:t>декомпозиция</a:t>
            </a:r>
            <a:r>
              <a:rPr lang="en-US" dirty="0"/>
              <a:t>,</a:t>
            </a:r>
            <a:endParaRPr lang="ru-RU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</a:t>
            </a:r>
            <a:r>
              <a:rPr lang="en-US" dirty="0" err="1"/>
              <a:t>реобразовани</a:t>
            </a:r>
            <a:r>
              <a:rPr lang="ru-RU" dirty="0"/>
              <a:t>я:</a:t>
            </a:r>
            <a:r>
              <a:rPr lang="en-US" dirty="0"/>
              <a:t> </a:t>
            </a:r>
            <a:r>
              <a:rPr lang="en-US" dirty="0" err="1"/>
              <a:t>Бокса-Кокса</a:t>
            </a:r>
            <a:r>
              <a:rPr lang="en-US" dirty="0"/>
              <a:t>, </a:t>
            </a:r>
            <a:r>
              <a:rPr lang="en-US" dirty="0" err="1"/>
              <a:t>дифференцирование</a:t>
            </a:r>
            <a:r>
              <a:rPr lang="ru-RU" dirty="0"/>
              <a:t> и </a:t>
            </a:r>
            <a:r>
              <a:rPr lang="ru-RU" dirty="0" err="1"/>
              <a:t>тд</a:t>
            </a:r>
            <a:r>
              <a:rPr lang="ru-RU" dirty="0"/>
              <a:t>.</a:t>
            </a:r>
            <a:endParaRPr lang="en-US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спектра</a:t>
            </a:r>
            <a:r>
              <a:rPr lang="ru-RU" dirty="0" err="1"/>
              <a:t>льный</a:t>
            </a:r>
            <a:r>
              <a:rPr lang="ru-RU" dirty="0"/>
              <a:t> анализ и фильтрация (</a:t>
            </a:r>
            <a:r>
              <a:rPr lang="ru-RU" dirty="0" err="1"/>
              <a:t>денойз</a:t>
            </a:r>
            <a:r>
              <a:rPr lang="ru-RU" dirty="0"/>
              <a:t> например)</a:t>
            </a:r>
            <a:r>
              <a:rPr lang="en-US" dirty="0"/>
              <a:t>, </a:t>
            </a:r>
            <a:endParaRPr lang="ru-RU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декомпозиция</a:t>
            </a:r>
            <a:r>
              <a:rPr lang="en-US" dirty="0"/>
              <a:t> </a:t>
            </a:r>
            <a:r>
              <a:rPr lang="ru-RU" dirty="0"/>
              <a:t>по внутренним модам</a:t>
            </a:r>
            <a:r>
              <a:rPr lang="en-US" dirty="0"/>
              <a:t>, </a:t>
            </a:r>
            <a:endParaRPr lang="ru-RU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</a:t>
            </a:r>
            <a:r>
              <a:rPr lang="en-US" dirty="0" err="1"/>
              <a:t>риближени</a:t>
            </a:r>
            <a:r>
              <a:rPr lang="ru-RU" dirty="0"/>
              <a:t>е/фильтрация через модели</a:t>
            </a:r>
            <a:r>
              <a:rPr lang="en-US" dirty="0"/>
              <a:t> ARIMA/PCA</a:t>
            </a:r>
            <a:r>
              <a:rPr lang="ru-RU" dirty="0"/>
              <a:t> и т.д.</a:t>
            </a:r>
            <a:endParaRPr lang="en-US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 err="1"/>
              <a:t>Представленя</a:t>
            </a:r>
            <a:r>
              <a:rPr lang="ru-RU" dirty="0"/>
              <a:t> через лаги (АКФ), траекторные матрицы, другие табличные формы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Преобразования (напр.</a:t>
            </a:r>
            <a:r>
              <a:rPr lang="en-US" dirty="0"/>
              <a:t> на </a:t>
            </a:r>
            <a:r>
              <a:rPr lang="en-US" dirty="0" err="1"/>
              <a:t>основе</a:t>
            </a:r>
            <a:r>
              <a:rPr lang="en-US" dirty="0"/>
              <a:t> </a:t>
            </a:r>
            <a:r>
              <a:rPr lang="en-US" dirty="0" err="1"/>
              <a:t>автокодир</a:t>
            </a:r>
            <a:r>
              <a:rPr lang="ru-RU" dirty="0" err="1"/>
              <a:t>ующей</a:t>
            </a:r>
            <a:r>
              <a:rPr lang="ru-RU" dirty="0"/>
              <a:t> сети, </a:t>
            </a:r>
            <a:r>
              <a:rPr lang="ru-RU" dirty="0" err="1"/>
              <a:t>вейвлет</a:t>
            </a:r>
            <a:r>
              <a:rPr lang="ru-RU" dirty="0"/>
              <a:t>-представление)</a:t>
            </a:r>
            <a:r>
              <a:rPr lang="en-US" dirty="0"/>
              <a:t>,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106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ru-RU" b="1" dirty="0"/>
              <a:t>Представление ряда</a:t>
            </a:r>
            <a:r>
              <a:rPr lang="en-US" b="1" dirty="0"/>
              <a:t>. </a:t>
            </a:r>
            <a:r>
              <a:rPr lang="ru-RU" b="1" dirty="0"/>
              <a:t>Агрегация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02974" y="1261603"/>
            <a:ext cx="6930313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-</a:t>
            </a:r>
            <a:r>
              <a:rPr lang="ru-RU" sz="2000" dirty="0"/>
              <a:t> </a:t>
            </a:r>
            <a:r>
              <a:rPr lang="ru-RU" sz="2000" b="1" dirty="0"/>
              <a:t>Получение</a:t>
            </a:r>
            <a:r>
              <a:rPr lang="en-US" sz="2000" b="1" dirty="0"/>
              <a:t> </a:t>
            </a:r>
            <a:r>
              <a:rPr lang="en-US" sz="2000" b="1" dirty="0" err="1"/>
              <a:t>многомерн</a:t>
            </a:r>
            <a:r>
              <a:rPr lang="ru-RU" sz="2000" b="1" dirty="0"/>
              <a:t>ого</a:t>
            </a:r>
            <a:r>
              <a:rPr lang="en-US" sz="2000" b="1" dirty="0"/>
              <a:t> </a:t>
            </a:r>
            <a:r>
              <a:rPr lang="en-US" sz="2000" b="1" dirty="0" err="1"/>
              <a:t>временно</a:t>
            </a:r>
            <a:r>
              <a:rPr lang="ru-RU" sz="2000" b="1" dirty="0" err="1"/>
              <a:t>го</a:t>
            </a:r>
            <a:r>
              <a:rPr lang="en-US" sz="2000" b="1" dirty="0"/>
              <a:t> </a:t>
            </a:r>
            <a:r>
              <a:rPr lang="en-US" sz="2000" b="1" dirty="0" err="1"/>
              <a:t>ряд</a:t>
            </a:r>
            <a:r>
              <a:rPr lang="ru-RU" sz="2000" b="1" dirty="0"/>
              <a:t>а </a:t>
            </a:r>
            <a:r>
              <a:rPr lang="en-US" sz="2000" b="1" dirty="0" err="1"/>
              <a:t>из</a:t>
            </a:r>
            <a:r>
              <a:rPr lang="en-US" sz="2000" b="1" dirty="0"/>
              <a:t> одномерного</a:t>
            </a:r>
            <a:r>
              <a:rPr lang="en-US" sz="2000" dirty="0"/>
              <a:t> для оценки </a:t>
            </a:r>
            <a:r>
              <a:rPr lang="en-US" sz="2000" dirty="0" err="1"/>
              <a:t>важности</a:t>
            </a:r>
            <a:r>
              <a:rPr lang="en-US" sz="2000" dirty="0"/>
              <a:t> </a:t>
            </a:r>
            <a:r>
              <a:rPr lang="ru-RU" sz="2000" dirty="0"/>
              <a:t>признаков</a:t>
            </a:r>
            <a:endParaRPr lang="en-US" sz="12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200" y="1948442"/>
            <a:ext cx="6721863" cy="460320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2" y="3196126"/>
            <a:ext cx="4901132" cy="302674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7975" y="22063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Пример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</a:t>
            </a:r>
            <a:r>
              <a:rPr lang="en-US" dirty="0" err="1"/>
              <a:t>данные</a:t>
            </a:r>
            <a:r>
              <a:rPr lang="en-US" dirty="0"/>
              <a:t> </a:t>
            </a:r>
            <a:r>
              <a:rPr lang="en-US" dirty="0" err="1"/>
              <a:t>берутся</a:t>
            </a:r>
            <a:r>
              <a:rPr lang="en-US" dirty="0"/>
              <a:t> </a:t>
            </a:r>
            <a:r>
              <a:rPr lang="ru-RU" dirty="0"/>
              <a:t>напрямую</a:t>
            </a:r>
            <a:r>
              <a:rPr lang="en-US" dirty="0"/>
              <a:t> </a:t>
            </a:r>
            <a:br>
              <a:rPr lang="ru-RU" dirty="0"/>
            </a:br>
            <a:r>
              <a:rPr lang="en-US" dirty="0"/>
              <a:t>а </a:t>
            </a:r>
            <a:r>
              <a:rPr lang="en-US" dirty="0" err="1"/>
              <a:t>также</a:t>
            </a:r>
            <a:r>
              <a:rPr lang="en-US" dirty="0"/>
              <a:t> с </a:t>
            </a:r>
            <a:r>
              <a:rPr lang="en-US" dirty="0" err="1"/>
              <a:t>усреднением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месяц</a:t>
            </a:r>
            <a:r>
              <a:rPr lang="ru-RU" dirty="0" err="1"/>
              <a:t>ам</a:t>
            </a:r>
            <a:endParaRPr lang="ru-RU" altLang="ru-RU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2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 </a:t>
            </a:r>
            <a:r>
              <a:rPr lang="ru-RU" b="1" dirty="0"/>
              <a:t>Разложение временных рядов</a:t>
            </a:r>
            <a:endParaRPr lang="en-US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988580"/>
            <a:ext cx="5050377" cy="4539327"/>
          </a:xfrm>
          <a:prstGeom prst="rect">
            <a:avLst/>
          </a:prstGeom>
        </p:spPr>
      </p:pic>
      <p:sp>
        <p:nvSpPr>
          <p:cNvPr id="12" name="Объект 11"/>
          <p:cNvSpPr>
            <a:spLocks noGrp="1"/>
          </p:cNvSpPr>
          <p:nvPr>
            <p:ph idx="1"/>
          </p:nvPr>
        </p:nvSpPr>
        <p:spPr>
          <a:xfrm>
            <a:off x="1069975" y="13271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Пример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STL,</a:t>
            </a:r>
            <a:endParaRPr lang="ru-RU" dirty="0"/>
          </a:p>
          <a:p>
            <a:endParaRPr lang="ru-RU" dirty="0"/>
          </a:p>
        </p:txBody>
      </p:sp>
      <p:pic>
        <p:nvPicPr>
          <p:cNvPr id="1026" name="Picture 2" descr="A SEATS decomposition of the new orders index for electrical equipmen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974" y="1839938"/>
            <a:ext cx="5211440" cy="468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Объект 11"/>
          <p:cNvSpPr txBox="1">
            <a:spLocks/>
          </p:cNvSpPr>
          <p:nvPr/>
        </p:nvSpPr>
        <p:spPr>
          <a:xfrm>
            <a:off x="5875599" y="1098550"/>
            <a:ext cx="51702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Пример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SEARS (</a:t>
            </a:r>
            <a:r>
              <a:rPr lang="en-US" dirty="0"/>
              <a:t>Seasonal Extraction in ARIMA Time Series)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6601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377" y="365125"/>
            <a:ext cx="10577423" cy="105347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</a:t>
            </a:r>
            <a:r>
              <a:rPr lang="ru-RU" b="1" dirty="0"/>
              <a:t>Фильтрация как декомпозиция/</a:t>
            </a:r>
            <a:r>
              <a:rPr lang="ru-RU" b="1" dirty="0" err="1"/>
              <a:t>шумподавление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Пример временного </a:t>
            </a:r>
            <a:r>
              <a:rPr lang="en-US" dirty="0" err="1"/>
              <a:t>ряда</a:t>
            </a:r>
            <a:r>
              <a:rPr lang="en-US" dirty="0"/>
              <a:t> </a:t>
            </a:r>
            <a:r>
              <a:rPr lang="en-US" dirty="0" err="1"/>
              <a:t>низкочастотны</a:t>
            </a:r>
            <a:r>
              <a:rPr lang="ru-RU" dirty="0"/>
              <a:t>м</a:t>
            </a:r>
            <a:r>
              <a:rPr lang="en-US" dirty="0"/>
              <a:t> </a:t>
            </a:r>
            <a:r>
              <a:rPr lang="en-US" dirty="0" err="1"/>
              <a:t>шумоподавление</a:t>
            </a:r>
            <a:r>
              <a:rPr lang="ru-RU" dirty="0"/>
              <a:t>м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914866"/>
            <a:ext cx="7362825" cy="2732926"/>
          </a:xfrm>
          <a:prstGeom prst="rect">
            <a:avLst/>
          </a:prstGeom>
        </p:spPr>
      </p:pic>
      <p:sp>
        <p:nvSpPr>
          <p:cNvPr id="16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69" y="3325530"/>
            <a:ext cx="4327372" cy="324729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8015897" y="2077868"/>
            <a:ext cx="3853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извлечения признаков с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использованием</a:t>
            </a:r>
            <a: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  <a:t> НЧ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  <a:t>фильтрации -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извлечение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сложно</a:t>
            </a:r>
            <a:r>
              <a:rPr lang="ru-RU" dirty="0" err="1">
                <a:solidFill>
                  <a:srgbClr val="000000"/>
                </a:solidFill>
                <a:latin typeface="Georgia" panose="02040502050405020303" pitchFamily="18" charset="0"/>
              </a:rPr>
              <a:t>го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тренда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684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 </a:t>
            </a:r>
            <a:r>
              <a:rPr lang="ru-RU" b="1" dirty="0"/>
              <a:t>Фильтрация как декомпозиция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Пример извлечения признаков с помощью фильтрации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18602"/>
            <a:ext cx="10536638" cy="53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0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65125"/>
            <a:ext cx="11445283" cy="105347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Разложение временного ряда по внутренним модам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Пример извлечения признаков с </a:t>
            </a:r>
            <a:r>
              <a:rPr lang="en-US" sz="2000" dirty="0" err="1"/>
              <a:t>использованием</a:t>
            </a:r>
            <a:r>
              <a:rPr lang="en-US" sz="2000" dirty="0"/>
              <a:t> </a:t>
            </a:r>
            <a:br>
              <a:rPr lang="ru-RU" sz="2000" dirty="0"/>
            </a:br>
            <a:r>
              <a:rPr lang="ru-RU" sz="2000" dirty="0"/>
              <a:t>эмпирической </a:t>
            </a:r>
            <a:r>
              <a:rPr lang="ru-RU" sz="2000" dirty="0" err="1"/>
              <a:t>модовой</a:t>
            </a:r>
            <a:r>
              <a:rPr lang="ru-RU" sz="2000" dirty="0"/>
              <a:t> </a:t>
            </a:r>
            <a:r>
              <a:rPr lang="ru-RU" sz="2000" dirty="0" err="1"/>
              <a:t>декомпозии</a:t>
            </a:r>
            <a:r>
              <a:rPr lang="ru-RU" sz="2000" dirty="0"/>
              <a:t>, </a:t>
            </a:r>
            <a:br>
              <a:rPr lang="ru-RU" sz="2000" dirty="0"/>
            </a:br>
            <a:r>
              <a:rPr lang="en-US" sz="2000" dirty="0"/>
              <a:t>а также </a:t>
            </a:r>
            <a:r>
              <a:rPr lang="en-US" sz="2000" dirty="0" err="1"/>
              <a:t>Преобразование</a:t>
            </a:r>
            <a:r>
              <a:rPr lang="en-US" sz="2000" dirty="0"/>
              <a:t> </a:t>
            </a:r>
            <a:r>
              <a:rPr lang="en-US" sz="2000" dirty="0" err="1"/>
              <a:t>Гильберта-Хуанга</a:t>
            </a:r>
            <a:endParaRPr lang="ru-RU" altLang="ru-RU" sz="12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524466"/>
            <a:ext cx="4863645" cy="364773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7281016" y="1325202"/>
            <a:ext cx="4461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извлечения признаков с использованием</a:t>
            </a:r>
            <a:b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  <a:t>Сингулярного спектрального а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нализ</a:t>
            </a:r>
            <a:r>
              <a:rPr lang="ru-RU" dirty="0">
                <a:solidFill>
                  <a:srgbClr val="000000"/>
                </a:solidFill>
                <a:latin typeface="Georgia" panose="02040502050405020303" pitchFamily="18" charset="0"/>
              </a:rPr>
              <a:t>а</a:t>
            </a:r>
            <a:endParaRPr lang="ru-RU" dirty="0"/>
          </a:p>
        </p:txBody>
      </p:sp>
      <p:sp>
        <p:nvSpPr>
          <p:cNvPr id="20" name="AutoShape 6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385" y="2346014"/>
            <a:ext cx="4185415" cy="41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51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Представление</a:t>
            </a:r>
            <a:r>
              <a:rPr lang="en-US" b="1" dirty="0"/>
              <a:t> </a:t>
            </a:r>
            <a:r>
              <a:rPr lang="ru-RU" b="1" dirty="0"/>
              <a:t>ряда . </a:t>
            </a:r>
            <a:r>
              <a:rPr lang="ru-RU" dirty="0"/>
              <a:t>Лаговая матрица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1672" y="1825625"/>
            <a:ext cx="3132128" cy="4351338"/>
          </a:xfrm>
        </p:spPr>
        <p:txBody>
          <a:bodyPr/>
          <a:lstStyle/>
          <a:p>
            <a:r>
              <a:rPr lang="en-US" dirty="0" err="1"/>
              <a:t>Covar</a:t>
            </a:r>
            <a:r>
              <a:rPr lang="en-US" dirty="0"/>
              <a:t> </a:t>
            </a:r>
            <a:r>
              <a:rPr lang="ru-RU" dirty="0"/>
              <a:t>матрица</a:t>
            </a:r>
          </a:p>
          <a:p>
            <a:r>
              <a:rPr lang="ru-RU" dirty="0"/>
              <a:t>Лаговая верхняя</a:t>
            </a:r>
          </a:p>
          <a:p>
            <a:r>
              <a:rPr lang="ru-RU" dirty="0"/>
              <a:t>Лаговая полная</a:t>
            </a:r>
          </a:p>
          <a:p>
            <a:r>
              <a:rPr lang="ru-RU" dirty="0"/>
              <a:t>И т.д.</a:t>
            </a:r>
            <a:endParaRPr lang="en-US" dirty="0"/>
          </a:p>
          <a:p>
            <a:r>
              <a:rPr lang="ru-RU" dirty="0"/>
              <a:t>Траекторная матрица</a:t>
            </a:r>
          </a:p>
        </p:txBody>
      </p:sp>
      <p:sp>
        <p:nvSpPr>
          <p:cNvPr id="4" name="AutoShape 2" descr="Demonstration of make_reduction fun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Demonstration of make_reduction func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27" y="1690688"/>
            <a:ext cx="7477145" cy="3069734"/>
          </a:xfrm>
          <a:prstGeom prst="rect">
            <a:avLst/>
          </a:prstGeom>
        </p:spPr>
      </p:pic>
      <p:sp>
        <p:nvSpPr>
          <p:cNvPr id="7" name="AutoShape 2" descr="Temporal Matrix Factorization for Multivariate Time Series Forecasting | by  Xinyu Chen (陈新宇) | Mediu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95359"/>
            <a:ext cx="7919705" cy="16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5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06" y="177117"/>
            <a:ext cx="10515600" cy="827181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Разведывательный</a:t>
            </a:r>
            <a:r>
              <a:rPr lang="en-US" sz="2000" b="1" dirty="0"/>
              <a:t> </a:t>
            </a:r>
            <a:r>
              <a:rPr lang="en-US" sz="2000" b="1" dirty="0" err="1"/>
              <a:t>анализ</a:t>
            </a:r>
            <a:r>
              <a:rPr lang="en-US" sz="2000" b="1" dirty="0"/>
              <a:t> </a:t>
            </a:r>
            <a:r>
              <a:rPr lang="en-US" sz="2000" b="1" dirty="0" err="1"/>
              <a:t>данных</a:t>
            </a:r>
            <a:r>
              <a:rPr lang="ru-RU" sz="2000" b="1" dirty="0"/>
              <a:t> (</a:t>
            </a:r>
            <a:r>
              <a:rPr lang="en-US" sz="2000" b="1" dirty="0"/>
              <a:t>EDA</a:t>
            </a:r>
            <a:r>
              <a:rPr lang="ru-RU" sz="2000" b="1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D767B6-15E9-44FE-83F3-68423D4C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65" y="863126"/>
            <a:ext cx="11656463" cy="6097424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EDA </a:t>
            </a:r>
            <a:r>
              <a:rPr lang="en-US" sz="2000" dirty="0" err="1"/>
              <a:t>относится</a:t>
            </a:r>
            <a:r>
              <a:rPr lang="en-US" sz="2000" dirty="0"/>
              <a:t> к </a:t>
            </a:r>
            <a:r>
              <a:rPr lang="en-US" sz="2000" dirty="0" err="1"/>
              <a:t>процессу</a:t>
            </a:r>
            <a:r>
              <a:rPr lang="en-US" sz="2000" dirty="0"/>
              <a:t> </a:t>
            </a:r>
            <a:r>
              <a:rPr lang="en-US" sz="2000" dirty="0" err="1"/>
              <a:t>выполнения</a:t>
            </a:r>
            <a:r>
              <a:rPr lang="en-US" sz="2000" dirty="0"/>
              <a:t> </a:t>
            </a:r>
            <a:r>
              <a:rPr lang="en-US" sz="2000" dirty="0" err="1"/>
              <a:t>начальных</a:t>
            </a:r>
            <a:r>
              <a:rPr lang="en-US" sz="2000" dirty="0"/>
              <a:t> </a:t>
            </a:r>
            <a:r>
              <a:rPr lang="en-US" sz="2000" dirty="0" err="1"/>
              <a:t>исследований</a:t>
            </a:r>
            <a:r>
              <a:rPr lang="en-US" sz="2000" dirty="0"/>
              <a:t> </a:t>
            </a:r>
            <a:r>
              <a:rPr lang="ru-RU" sz="2000" dirty="0"/>
              <a:t>над </a:t>
            </a:r>
            <a:r>
              <a:rPr lang="en-US" sz="2000" dirty="0" err="1"/>
              <a:t>данны</a:t>
            </a:r>
            <a:r>
              <a:rPr lang="ru-RU" sz="2000" dirty="0"/>
              <a:t>ми</a:t>
            </a:r>
            <a:r>
              <a:rPr lang="en-US" sz="2000" dirty="0"/>
              <a:t> с </a:t>
            </a:r>
            <a:r>
              <a:rPr lang="en-US" sz="2000" dirty="0" err="1"/>
              <a:t>целью</a:t>
            </a:r>
            <a:r>
              <a:rPr lang="en-US" sz="2000" dirty="0"/>
              <a:t> </a:t>
            </a:r>
            <a:r>
              <a:rPr lang="ru-RU" sz="2000" dirty="0"/>
              <a:t>очистки ВР, выдвижения гипотез о поведении ВР и его необходимых преобразованиях</a:t>
            </a:r>
            <a:endParaRPr lang="ru-RU" sz="2000" b="1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Разведывательный</a:t>
            </a:r>
            <a:r>
              <a:rPr lang="en-US" sz="2000" b="1" dirty="0"/>
              <a:t> анализ данных, EDA</a:t>
            </a:r>
            <a:endParaRPr lang="ru-RU" sz="2000" b="1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визуализация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,</a:t>
            </a:r>
            <a:r>
              <a:rPr lang="ru-RU" dirty="0"/>
              <a:t>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анализ</a:t>
            </a:r>
            <a:r>
              <a:rPr lang="en-US" dirty="0"/>
              <a:t> </a:t>
            </a:r>
            <a:r>
              <a:rPr lang="en-US" dirty="0" err="1"/>
              <a:t>зависимостей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многомерных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</a:t>
            </a:r>
            <a:br>
              <a:rPr lang="ru-RU" dirty="0"/>
            </a:br>
            <a:r>
              <a:rPr lang="en-US" dirty="0"/>
              <a:t>(</a:t>
            </a:r>
            <a:r>
              <a:rPr lang="en-US" dirty="0" err="1"/>
              <a:t>корреляция</a:t>
            </a:r>
            <a:r>
              <a:rPr lang="en-US" dirty="0"/>
              <a:t>, </a:t>
            </a:r>
            <a:r>
              <a:rPr lang="en-US" dirty="0" err="1"/>
              <a:t>причинно-следственный</a:t>
            </a:r>
            <a:r>
              <a:rPr lang="en-US" dirty="0"/>
              <a:t> </a:t>
            </a:r>
            <a:r>
              <a:rPr lang="en-US" dirty="0" err="1"/>
              <a:t>анализ</a:t>
            </a:r>
            <a:r>
              <a:rPr lang="en-US" dirty="0"/>
              <a:t>).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разделение на тренировочную и тестовую/</a:t>
            </a:r>
            <a:r>
              <a:rPr lang="ru-RU" dirty="0" err="1"/>
              <a:t>валидационную</a:t>
            </a:r>
            <a:r>
              <a:rPr lang="ru-RU" dirty="0"/>
              <a:t> выборки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Проверка равномерности шага, квантования и другие эффекты оцифровки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Стационарность, </a:t>
            </a:r>
            <a:r>
              <a:rPr lang="ru-RU" dirty="0" err="1"/>
              <a:t>гомосекдостичность</a:t>
            </a:r>
            <a:r>
              <a:rPr lang="ru-RU" dirty="0"/>
              <a:t> и другие особенности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Определение сезонных компонент, шаблонов и гипотезы о тренде, точках перегиба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обнаружение</a:t>
            </a:r>
            <a:r>
              <a:rPr lang="en-US" dirty="0"/>
              <a:t> </a:t>
            </a:r>
            <a:r>
              <a:rPr lang="en-US" dirty="0" err="1"/>
              <a:t>новизны</a:t>
            </a:r>
            <a:r>
              <a:rPr lang="en-US" dirty="0"/>
              <a:t>, </a:t>
            </a:r>
            <a:r>
              <a:rPr lang="ru-RU" dirty="0"/>
              <a:t>аномалий,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обнаружение</a:t>
            </a:r>
            <a:r>
              <a:rPr lang="en-US" dirty="0"/>
              <a:t> </a:t>
            </a:r>
            <a:r>
              <a:rPr lang="en-US" dirty="0" err="1"/>
              <a:t>выпадающие</a:t>
            </a:r>
            <a:r>
              <a:rPr lang="en-US" dirty="0"/>
              <a:t> </a:t>
            </a:r>
            <a:r>
              <a:rPr lang="en-US" dirty="0" err="1"/>
              <a:t>значения</a:t>
            </a:r>
            <a:r>
              <a:rPr lang="en-US" dirty="0"/>
              <a:t>, </a:t>
            </a:r>
            <a:r>
              <a:rPr lang="en-US" dirty="0" err="1"/>
              <a:t>пропущенные</a:t>
            </a:r>
            <a:r>
              <a:rPr lang="ru-RU" dirty="0"/>
              <a:t> значения и </a:t>
            </a:r>
            <a:r>
              <a:rPr lang="ru-RU" dirty="0" err="1"/>
              <a:t>т.д</a:t>
            </a:r>
            <a:r>
              <a:rPr lang="en-US" dirty="0"/>
              <a:t>. </a:t>
            </a:r>
            <a:endParaRPr lang="ru-RU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Проверка экзогенных факторов</a:t>
            </a:r>
          </a:p>
        </p:txBody>
      </p:sp>
    </p:spTree>
    <p:extLst>
      <p:ext uri="{BB962C8B-B14F-4D97-AF65-F5344CB8AC3E}">
        <p14:creationId xmlns:p14="http://schemas.microsoft.com/office/powerpoint/2010/main" val="424563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 err="1"/>
              <a:t>Представление</a:t>
            </a:r>
            <a:r>
              <a:rPr lang="en-US" b="1" dirty="0"/>
              <a:t> </a:t>
            </a:r>
            <a:r>
              <a:rPr lang="ru-RU" b="1" dirty="0"/>
              <a:t>ряда в табличном формате</a:t>
            </a:r>
            <a:r>
              <a:rPr lang="en-US" b="1" dirty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5495444" cy="4351338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000" dirty="0"/>
              <a:t>Один из лучших способов как делать прогноз - является использование так называемых техник </a:t>
            </a:r>
            <a:r>
              <a:rPr lang="ru-RU" altLang="ru-RU" sz="2000" b="1" dirty="0"/>
              <a:t>Редукции Прогноза</a:t>
            </a:r>
            <a:r>
              <a:rPr lang="ru-RU" altLang="ru-RU" sz="2000" dirty="0"/>
              <a:t>, которые являются трансформацией из проблемы дальнего горизонта к  скользящему окну с проблемой ближнего горизонта.</a:t>
            </a:r>
            <a:endParaRPr lang="en-US" altLang="ru-RU" sz="2000" dirty="0"/>
          </a:p>
          <a:p>
            <a:pPr lvl="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000" dirty="0"/>
              <a:t>Это может быть выполнено методом </a:t>
            </a:r>
            <a:r>
              <a:rPr lang="ru-RU" altLang="ru-RU" sz="2000" dirty="0" err="1"/>
              <a:t>make_reduction</a:t>
            </a:r>
            <a:r>
              <a:rPr lang="ru-RU" altLang="ru-RU" sz="2000" dirty="0"/>
              <a:t>.</a:t>
            </a:r>
            <a:endParaRPr lang="en-US" alt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75" y="1312237"/>
            <a:ext cx="4655225" cy="50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17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Рекурсивные и прямое представление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2" descr="https://joaquinamatrodrigo.github.io/skforecast/0.7.0/img/diagram-recursive-mutistep-forecas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89"/>
          <a:stretch/>
        </p:blipFill>
        <p:spPr bwMode="auto">
          <a:xfrm>
            <a:off x="359507" y="1690688"/>
            <a:ext cx="5180233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28600" y="57804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https://joaquinamatrodrigo.github.io/skforecast/0.7.0/user_guides/autoregresive-forecaster.html</a:t>
            </a:r>
          </a:p>
        </p:txBody>
      </p:sp>
      <p:pic>
        <p:nvPicPr>
          <p:cNvPr id="1026" name="Picture 2" descr="https://joaquinamatrodrigo.github.io/skforecast/0.7.0/img/diagram-recursive-mutistep-forecas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9" b="63669"/>
          <a:stretch/>
        </p:blipFill>
        <p:spPr bwMode="auto">
          <a:xfrm>
            <a:off x="4719784" y="1309847"/>
            <a:ext cx="2311937" cy="13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joaquinamatrodrigo.github.io/skforecast/0.7.0/img/diagram-direct-multi-step-forecastin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96"/>
          <a:stretch/>
        </p:blipFill>
        <p:spPr bwMode="auto">
          <a:xfrm>
            <a:off x="6324600" y="1433415"/>
            <a:ext cx="5457778" cy="411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8600" y="57804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https://joaquinamatrodrigo.github.io/skforecast/0.7.0/user_guides/autoregresive-forecaster.html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данных с экзогенными факторами в табличной форме</a:t>
            </a:r>
          </a:p>
        </p:txBody>
      </p:sp>
      <p:pic>
        <p:nvPicPr>
          <p:cNvPr id="2052" name="Picture 4" descr="https://joaquinamatrodrigo.github.io/skforecast/0.7.0/img/matrix_transformation_with_exog_vari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969374"/>
            <a:ext cx="74580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3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Особые типы кросс </a:t>
            </a:r>
            <a:r>
              <a:rPr lang="ru-RU" dirty="0" err="1"/>
              <a:t>валидации</a:t>
            </a:r>
            <a:endParaRPr lang="ru-RU" dirty="0"/>
          </a:p>
        </p:txBody>
      </p:sp>
      <p:pic>
        <p:nvPicPr>
          <p:cNvPr id="3074" name="Picture 2" descr="https://joaquinamatrodrigo.github.io/skforecast/0.7.0/img/diagram-backtesting-ref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579562"/>
            <a:ext cx="7210425" cy="21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researchgate.net/profile/Rayan-H-Assaad/publication/355889701/figure/fig1/AS:1086138706071552@1635967055039/Classical-k-fold-cross-validation-vs-time-series-split-cross-validation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69"/>
          <a:stretch/>
        </p:blipFill>
        <p:spPr bwMode="auto">
          <a:xfrm>
            <a:off x="7572375" y="1579562"/>
            <a:ext cx="4170211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joaquinamatrodrigo.github.io/skforecast/0.7.0/img/diagram-backtesting-no-ref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4" y="4475163"/>
            <a:ext cx="6928246" cy="2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800579" y="5048250"/>
            <a:ext cx="391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Проще, </a:t>
            </a:r>
            <a:br>
              <a:rPr lang="ru-RU" dirty="0"/>
            </a:br>
            <a:r>
              <a:rPr lang="ru-RU" dirty="0"/>
              <a:t>но с потерей мощности предсказания</a:t>
            </a:r>
          </a:p>
        </p:txBody>
      </p:sp>
    </p:spTree>
    <p:extLst>
      <p:ext uri="{BB962C8B-B14F-4D97-AF65-F5344CB8AC3E}">
        <p14:creationId xmlns:p14="http://schemas.microsoft.com/office/powerpoint/2010/main" val="1408235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Особые типы кросс </a:t>
            </a:r>
            <a:r>
              <a:rPr lang="ru-RU" dirty="0" err="1"/>
              <a:t>валидации</a:t>
            </a:r>
            <a:endParaRPr lang="ru-RU" dirty="0"/>
          </a:p>
        </p:txBody>
      </p:sp>
      <p:pic>
        <p:nvPicPr>
          <p:cNvPr id="8" name="Picture 4" descr="https://joaquinamatrodrigo.github.io/skforecast/0.7.0/img/diagram-backtesting-refit-fixed-train-s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3" y="1905000"/>
            <a:ext cx="7083917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06451" y="1448594"/>
            <a:ext cx="5711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buntu"/>
              </a:rPr>
              <a:t>time series cross-validation or walk-forward validation.</a:t>
            </a:r>
            <a:endParaRPr lang="ru-RU" dirty="0"/>
          </a:p>
        </p:txBody>
      </p:sp>
      <p:pic>
        <p:nvPicPr>
          <p:cNvPr id="4100" name="Picture 4" descr="../../_images/examples_forecasting_window_splitters_31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4222750"/>
            <a:ext cx="758190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777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dirty="0"/>
              <a:t>Вопросы Базовые 1й верно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6" y="1129096"/>
            <a:ext cx="10515600" cy="5728904"/>
          </a:xfrm>
        </p:spPr>
        <p:txBody>
          <a:bodyPr>
            <a:normAutofit/>
          </a:bodyPr>
          <a:lstStyle/>
          <a:p>
            <a:r>
              <a:rPr lang="en-US" sz="2300" b="1" dirty="0">
                <a:ea typeface="Calibri" panose="020F0502020204030204" pitchFamily="34" charset="0"/>
                <a:cs typeface="Times New Roman" panose="02020603050405020304" pitchFamily="18" charset="0"/>
              </a:rPr>
              <a:t>EDA </a:t>
            </a:r>
            <a:r>
              <a:rPr lang="ru-RU" sz="2300" b="1" dirty="0">
                <a:ea typeface="Calibri" panose="020F0502020204030204" pitchFamily="34" charset="0"/>
                <a:cs typeface="Times New Roman" panose="02020603050405020304" pitchFamily="18" charset="0"/>
              </a:rPr>
              <a:t>включает</a:t>
            </a:r>
            <a:endParaRPr lang="ru-RU" sz="23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2" indent="-514350">
              <a:spcBef>
                <a:spcPts val="1000"/>
              </a:spcBef>
              <a:buFont typeface="+mj-lt"/>
              <a:buAutoNum type="arabicPeriod"/>
            </a:pPr>
            <a:r>
              <a:rPr lang="ru-RU" sz="1600" b="1" dirty="0"/>
              <a:t>очистку ВР, выдвижения гипотез о поведении ВР </a:t>
            </a:r>
          </a:p>
          <a:p>
            <a:pPr marL="971550" lvl="2" indent="-514350">
              <a:spcBef>
                <a:spcPts val="1000"/>
              </a:spcBef>
              <a:buFont typeface="+mj-lt"/>
              <a:buAutoNum type="arabicPeriod"/>
            </a:pPr>
            <a:r>
              <a:rPr lang="ru-RU" sz="1900" dirty="0">
                <a:ea typeface="Calibri" panose="020F0502020204030204" pitchFamily="34" charset="0"/>
                <a:cs typeface="Times New Roman" panose="02020603050405020304" pitchFamily="18" charset="0"/>
              </a:rPr>
              <a:t>Оценку точности моделирование ВР тем или иным методом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000" dirty="0"/>
              <a:t>Предсказание значений ВР при помощи выбранного метода</a:t>
            </a:r>
            <a:endParaRPr lang="ru-RU" sz="19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Выбор метода классификации ВР 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Представление ВР включает ряд приемов по </a:t>
            </a:r>
            <a:r>
              <a:rPr lang="ru-RU" sz="2000" dirty="0"/>
              <a:t>.</a:t>
            </a:r>
            <a:endParaRPr lang="ru-RU" sz="2000" b="1" dirty="0"/>
          </a:p>
          <a:p>
            <a:pPr marL="971550" lvl="1" indent="-514350">
              <a:buFont typeface="+mj-lt"/>
              <a:buAutoNum type="arabicPeriod"/>
            </a:pPr>
            <a:r>
              <a:rPr lang="ru-RU" sz="2000" b="1" dirty="0"/>
              <a:t>Приведение  ВР в целях выбранного решения задачи 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000" dirty="0"/>
              <a:t>Определение сезонности и тренда во ВР 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1900" dirty="0">
                <a:ea typeface="Calibri" panose="020F0502020204030204" pitchFamily="34" charset="0"/>
                <a:cs typeface="Times New Roman" panose="02020603050405020304" pitchFamily="18" charset="0"/>
              </a:rPr>
              <a:t>Очистку ВР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1900" dirty="0">
                <a:ea typeface="Calibri" panose="020F0502020204030204" pitchFamily="34" charset="0"/>
                <a:cs typeface="Times New Roman" panose="02020603050405020304" pitchFamily="18" charset="0"/>
              </a:rPr>
              <a:t>Устранение пропусков во ВР</a:t>
            </a:r>
          </a:p>
          <a:p>
            <a:pPr marL="457200" lvl="1" indent="-457200"/>
            <a:r>
              <a:rPr lang="ru-RU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Выберите представление ВР, соответствующее использованию классических методов </a:t>
            </a:r>
            <a:r>
              <a:rPr lang="en-US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ML</a:t>
            </a:r>
            <a:r>
              <a:rPr lang="ru-RU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914400" lvl="2" indent="-457200">
              <a:buFont typeface="+mj-lt"/>
              <a:buAutoNum type="arabicPeriod"/>
            </a:pPr>
            <a:r>
              <a:rPr lang="ru-RU" sz="1600" b="1" dirty="0"/>
              <a:t>В табличной форме</a:t>
            </a:r>
            <a:endParaRPr lang="en-US" sz="1600" b="1" dirty="0"/>
          </a:p>
          <a:p>
            <a:pPr marL="914400" lvl="2" indent="-457200">
              <a:buFont typeface="+mj-lt"/>
              <a:buAutoNum type="arabicPeriod"/>
            </a:pPr>
            <a:r>
              <a:rPr lang="ru-RU" sz="1600" dirty="0"/>
              <a:t>Разложение на тренд, сезонность и шум</a:t>
            </a:r>
            <a:endParaRPr lang="en-US" sz="1600" dirty="0"/>
          </a:p>
          <a:p>
            <a:pPr marL="914400" lvl="2" indent="-457200">
              <a:buFont typeface="+mj-lt"/>
              <a:buAutoNum type="arabicPeriod"/>
            </a:pPr>
            <a:r>
              <a:rPr lang="ru-RU" sz="1600" dirty="0"/>
              <a:t>Агрегация данных</a:t>
            </a:r>
          </a:p>
          <a:p>
            <a:pPr marL="914400" lvl="2" indent="-457200">
              <a:buFont typeface="+mj-lt"/>
              <a:buAutoNum type="arabicPeriod"/>
            </a:pPr>
            <a:r>
              <a:rPr lang="ru-RU" sz="1600" dirty="0"/>
              <a:t>Декомпозиция фильтрацией</a:t>
            </a:r>
          </a:p>
          <a:p>
            <a:pPr marL="914400" lvl="1" indent="-457200">
              <a:buFont typeface="+mj-lt"/>
              <a:buAutoNum type="arabicPeriod"/>
            </a:pPr>
            <a:endParaRPr lang="ru-RU" sz="2000" dirty="0"/>
          </a:p>
          <a:p>
            <a:pPr marL="514350" indent="-514350">
              <a:buFont typeface="+mj-lt"/>
              <a:buAutoNum type="arabicPeriod"/>
            </a:pPr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635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8C16-493F-C0F6-1226-B953C44B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29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dirty="0"/>
              <a:t>Вопросы Продвинутые </a:t>
            </a:r>
            <a:r>
              <a:rPr lang="en-US" sz="4800" b="1" dirty="0"/>
              <a:t>(X)-</a:t>
            </a:r>
            <a:r>
              <a:rPr lang="ru-RU" sz="4800" b="1" dirty="0"/>
              <a:t>верно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21393-E6D9-4C04-F323-217F01E33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28" y="1075308"/>
            <a:ext cx="11551645" cy="4889656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ru-RU" sz="1900" b="1" dirty="0"/>
              <a:t>Выберите варианты, соответствующие </a:t>
            </a:r>
            <a:r>
              <a:rPr lang="en-US" sz="1900" b="1" dirty="0"/>
              <a:t>EDA </a:t>
            </a:r>
            <a:r>
              <a:rPr lang="ru-RU" sz="1900" b="1" dirty="0"/>
              <a:t>ВР</a:t>
            </a:r>
            <a:r>
              <a:rPr lang="ru-RU" sz="1900" dirty="0"/>
              <a:t>.</a:t>
            </a:r>
            <a:r>
              <a:rPr lang="ru-RU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1900" u="sng" dirty="0">
                <a:cs typeface="Times New Roman" panose="02020603050405020304" pitchFamily="18" charset="0"/>
              </a:rPr>
              <a:t>Исключение участка ВР где предположительно данные записаны с ошибкой </a:t>
            </a:r>
            <a:r>
              <a:rPr lang="en-US" sz="1900" u="sng" dirty="0">
                <a:cs typeface="Times New Roman" panose="02020603050405020304" pitchFamily="18" charset="0"/>
              </a:rPr>
              <a:t>(x)</a:t>
            </a:r>
            <a:endParaRPr lang="ru-RU" sz="1900" u="sng" dirty="0"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ru-RU" sz="1900" u="sng" dirty="0">
                <a:cs typeface="Times New Roman" panose="02020603050405020304" pitchFamily="18" charset="0"/>
              </a:rPr>
              <a:t>Интерполяция для достижения единообразие временного шага во многокомпонентном ряду</a:t>
            </a:r>
            <a:r>
              <a:rPr lang="en-US" sz="1900" b="1" i="0" u="sng" dirty="0">
                <a:latin typeface="+mj-lt"/>
                <a:cs typeface="Times New Roman" panose="02020603050405020304" pitchFamily="18" charset="0"/>
              </a:rPr>
              <a:t>(x)</a:t>
            </a:r>
            <a:endParaRPr lang="ru-RU" sz="1900" b="1" u="sng" dirty="0"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ru-RU" sz="1900" dirty="0">
                <a:cs typeface="Times New Roman" panose="02020603050405020304" pitchFamily="18" charset="0"/>
              </a:rPr>
              <a:t>Выделение отдельно месячного и отдельно годового прогноза во ВР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1900" dirty="0">
                <a:cs typeface="Times New Roman" panose="02020603050405020304" pitchFamily="18" charset="0"/>
              </a:rPr>
              <a:t>Логарифмирование </a:t>
            </a:r>
            <a:r>
              <a:rPr lang="ru-RU" sz="1900" dirty="0" err="1">
                <a:cs typeface="Times New Roman" panose="02020603050405020304" pitchFamily="18" charset="0"/>
              </a:rPr>
              <a:t>валотильного</a:t>
            </a:r>
            <a:r>
              <a:rPr lang="ru-RU" sz="1900" dirty="0">
                <a:cs typeface="Times New Roman" panose="02020603050405020304" pitchFamily="18" charset="0"/>
              </a:rPr>
              <a:t> ВР</a:t>
            </a:r>
            <a:endParaRPr lang="en-US" sz="1900" dirty="0"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ru-RU" sz="1900" dirty="0">
                <a:cs typeface="Times New Roman" panose="02020603050405020304" pitchFamily="18" charset="0"/>
              </a:rPr>
              <a:t>Представление многокомпонентного ВР в виде таблиц, где каждая запись объединяется из нескольких компонент.</a:t>
            </a:r>
          </a:p>
          <a:p>
            <a:pPr marL="457200" lvl="1" indent="-457200"/>
            <a:r>
              <a:rPr lang="ru-RU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Расставьте соответствие тому, </a:t>
            </a:r>
            <a:r>
              <a:rPr lang="en-US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EDA </a:t>
            </a:r>
            <a:r>
              <a:rPr lang="ru-RU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или представление данных используется:</a:t>
            </a:r>
          </a:p>
          <a:p>
            <a:pPr marL="914400" lvl="2" indent="-457200">
              <a:buFont typeface="+mj-lt"/>
              <a:buAutoNum type="arabicPeriod"/>
            </a:pPr>
            <a:r>
              <a:rPr lang="ru-RU" sz="1900" dirty="0"/>
              <a:t>разделение на тренировочную и тестовую выборки – </a:t>
            </a:r>
            <a:r>
              <a:rPr lang="en-US" sz="1900" dirty="0"/>
              <a:t>EDA</a:t>
            </a:r>
          </a:p>
          <a:p>
            <a:pPr marL="914400" lvl="2" indent="-457200">
              <a:buFont typeface="+mj-lt"/>
              <a:buAutoNum type="arabicPeriod"/>
            </a:pPr>
            <a:r>
              <a:rPr lang="ru-RU" sz="1900" dirty="0"/>
              <a:t>Проверка на стационарность – </a:t>
            </a:r>
            <a:r>
              <a:rPr lang="en-US" sz="1900" dirty="0"/>
              <a:t>EDA</a:t>
            </a:r>
          </a:p>
          <a:p>
            <a:pPr marL="914400" lvl="2" indent="-457200">
              <a:buFont typeface="+mj-lt"/>
              <a:buAutoNum type="arabicPeriod"/>
            </a:pPr>
            <a:r>
              <a:rPr lang="ru-RU" sz="1900" dirty="0"/>
              <a:t>Удаление мешающих компонент данных – представление</a:t>
            </a:r>
          </a:p>
          <a:p>
            <a:pPr marL="914400" lvl="2" indent="-457200">
              <a:buFont typeface="+mj-lt"/>
              <a:buAutoNum type="arabicPeriod"/>
            </a:pPr>
            <a:r>
              <a:rPr lang="ru-RU" sz="1900" dirty="0"/>
              <a:t>Выделение по недельных данных и дневных – представление</a:t>
            </a:r>
          </a:p>
          <a:p>
            <a:pPr marL="914400" lvl="2" indent="-457200">
              <a:buFont typeface="+mj-lt"/>
              <a:buAutoNum type="arabicPeriod"/>
            </a:pPr>
            <a:r>
              <a:rPr lang="ru-RU" sz="1900" dirty="0"/>
              <a:t>Устранение быстро меняющихся компонент в данных - представление</a:t>
            </a:r>
          </a:p>
          <a:p>
            <a:pPr marL="457200" lvl="1" indent="-457200"/>
            <a:r>
              <a:rPr lang="ru-RU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Выберите представления ВР, соответствующие использованию отдельных моделей</a:t>
            </a:r>
            <a:br>
              <a:rPr lang="ru-RU" sz="1900" b="1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900" b="1" dirty="0">
                <a:ea typeface="Calibri" panose="020F0502020204030204" pitchFamily="34" charset="0"/>
                <a:cs typeface="Times New Roman" panose="02020603050405020304" pitchFamily="18" charset="0"/>
              </a:rPr>
              <a:t>для отдельных процессов внутри ряда:</a:t>
            </a:r>
          </a:p>
          <a:p>
            <a:pPr marL="914400" lvl="2" indent="-457200">
              <a:buFont typeface="+mj-lt"/>
              <a:buAutoNum type="arabicPeriod"/>
            </a:pPr>
            <a:r>
              <a:rPr lang="ru-RU" sz="1900" u="sng" dirty="0"/>
              <a:t>Агрегация (х)</a:t>
            </a:r>
            <a:endParaRPr lang="en-US" sz="1900" u="sng" dirty="0"/>
          </a:p>
          <a:p>
            <a:pPr marL="914400" lvl="2" indent="-457200">
              <a:buFont typeface="+mj-lt"/>
              <a:buAutoNum type="arabicPeriod"/>
            </a:pPr>
            <a:r>
              <a:rPr lang="ru-RU" sz="1900" u="sng" dirty="0"/>
              <a:t>Декомпозиция по составляющим (х)</a:t>
            </a:r>
            <a:endParaRPr lang="en-US" sz="1900" u="sng" dirty="0"/>
          </a:p>
          <a:p>
            <a:pPr marL="914400" lvl="2" indent="-457200">
              <a:buFont typeface="+mj-lt"/>
              <a:buAutoNum type="arabicPeriod"/>
            </a:pPr>
            <a:r>
              <a:rPr lang="ru-RU" sz="1900" dirty="0"/>
              <a:t>Табличное представление</a:t>
            </a:r>
          </a:p>
          <a:p>
            <a:pPr marL="914400" lvl="2" indent="-457200">
              <a:buFont typeface="+mj-lt"/>
              <a:buAutoNum type="arabicPeriod"/>
            </a:pPr>
            <a:r>
              <a:rPr lang="ru-RU" sz="1900" dirty="0"/>
              <a:t>Декомпозиция фильтрацией</a:t>
            </a:r>
          </a:p>
          <a:p>
            <a:pPr marL="914400" lvl="2" indent="-457200">
              <a:buFont typeface="+mj-lt"/>
              <a:buAutoNum type="arabicPeriod"/>
            </a:pPr>
            <a:r>
              <a:rPr lang="ru-RU" sz="1900" dirty="0"/>
              <a:t>Лаговая форма</a:t>
            </a:r>
          </a:p>
          <a:p>
            <a:pPr marL="914400" lvl="2" indent="-457200">
              <a:buFont typeface="+mj-lt"/>
              <a:buAutoNum type="arabicPeriod"/>
            </a:pPr>
            <a:endParaRPr lang="ru-RU" sz="15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51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976565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Разведовательный</a:t>
            </a:r>
            <a:r>
              <a:rPr lang="en-US" b="1" dirty="0"/>
              <a:t> анализ данных (EDA). </a:t>
            </a:r>
            <a:r>
              <a:rPr lang="ru-RU" b="1" dirty="0"/>
              <a:t>П</a:t>
            </a:r>
            <a:r>
              <a:rPr lang="en-US" b="1" dirty="0" err="1"/>
              <a:t>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110" y="1264778"/>
            <a:ext cx="10866690" cy="4912185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 анализа диаграммы рассеяния. </a:t>
            </a:r>
          </a:p>
          <a:p>
            <a:pPr algn="l" rtl="0"/>
            <a:r>
              <a:rPr lang="en-US" sz="2000" dirty="0" err="1"/>
              <a:t>Диаграмма</a:t>
            </a:r>
            <a:r>
              <a:rPr lang="en-US" sz="2000" dirty="0"/>
              <a:t> рассеяния может выявить симметрию данных, кластеры, корреляцию между переменными и экстремальные значения или выбросы. </a:t>
            </a:r>
            <a:endParaRPr 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44" y="2881903"/>
            <a:ext cx="6455280" cy="31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/>
              <a:t>Разведовательный</a:t>
            </a:r>
            <a:r>
              <a:rPr lang="en-US" b="1" dirty="0"/>
              <a:t> анализ данных (EDA).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b="1" dirty="0"/>
              <a:t>Пример анализа гистограммы</a:t>
            </a:r>
            <a:r>
              <a:rPr lang="en-US" sz="2000" dirty="0"/>
              <a:t>.</a:t>
            </a:r>
          </a:p>
          <a:p>
            <a:pPr algn="l" rtl="0"/>
            <a:r>
              <a:rPr lang="en-US" sz="2000" dirty="0"/>
              <a:t>Гистограмма </a:t>
            </a:r>
            <a:r>
              <a:rPr lang="en-US" sz="2000" dirty="0" err="1"/>
              <a:t>представляет</a:t>
            </a:r>
            <a:r>
              <a:rPr lang="en-US" sz="2000" dirty="0"/>
              <a:t> </a:t>
            </a:r>
            <a:r>
              <a:rPr lang="en-US" sz="2000" dirty="0" err="1"/>
              <a:t>структуру</a:t>
            </a:r>
            <a:r>
              <a:rPr lang="en-US" sz="2000" dirty="0"/>
              <a:t> в виде </a:t>
            </a:r>
            <a:r>
              <a:rPr lang="en-US" sz="2000" dirty="0" err="1"/>
              <a:t>частотного</a:t>
            </a:r>
            <a:r>
              <a:rPr lang="en-US" sz="2000" dirty="0"/>
              <a:t> </a:t>
            </a:r>
            <a:r>
              <a:rPr lang="en-US" sz="2000" dirty="0" err="1"/>
              <a:t>распределения</a:t>
            </a:r>
            <a:r>
              <a:rPr lang="ru-RU" sz="2000" dirty="0"/>
              <a:t>,</a:t>
            </a:r>
            <a:r>
              <a:rPr lang="en-US" sz="2000" dirty="0"/>
              <a:t> то есть, как часто встречается конкретное значение.</a:t>
            </a:r>
          </a:p>
          <a:p>
            <a:pPr algn="l" rtl="0"/>
            <a:r>
              <a:rPr lang="en-US" sz="2000" dirty="0"/>
              <a:t>Гистограммы помогите нам увидеть симметрию данных, пики, выбросы или ошибки данных из-за пропусков.</a:t>
            </a:r>
            <a:br>
              <a:rPr lang="en-US" sz="2000" dirty="0"/>
            </a:br>
            <a:r>
              <a:rPr lang="en-US" sz="2000" dirty="0"/>
              <a:t>Когда присутствуют мультимодальные гистограммы (более одного пика), есть место для разделения данных. </a:t>
            </a:r>
          </a:p>
          <a:p>
            <a:pPr lvl="1"/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каждой</a:t>
            </a:r>
            <a:r>
              <a:rPr lang="en-US" sz="2000" dirty="0"/>
              <a:t> </a:t>
            </a:r>
            <a:r>
              <a:rPr lang="en-US" sz="2000" dirty="0" err="1"/>
              <a:t>вершин</a:t>
            </a:r>
            <a:r>
              <a:rPr lang="ru-RU" sz="2000" dirty="0"/>
              <a:t>ы</a:t>
            </a:r>
            <a:r>
              <a:rPr lang="en-US" sz="2000" dirty="0"/>
              <a:t> мы можем построить другую модель.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9" y="4074556"/>
            <a:ext cx="3419173" cy="21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3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/>
              <a:t>Разведовательный</a:t>
            </a:r>
            <a:r>
              <a:rPr lang="en-US" b="1" dirty="0"/>
              <a:t> анализ данных (EDA). </a:t>
            </a:r>
            <a:r>
              <a:rPr lang="en-US" b="1" dirty="0" err="1"/>
              <a:t>Примеры</a:t>
            </a:r>
            <a:r>
              <a:rPr lang="ru-RU" b="1" dirty="0"/>
              <a:t> Многомерные данные.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b="1" dirty="0"/>
              <a:t>Пример корреляционного анализа</a:t>
            </a:r>
            <a:r>
              <a:rPr lang="en-US" sz="2000" dirty="0"/>
              <a:t> - здесь мы можем исключить признаки с высокой корреляцией или независимые для нашей цели.</a:t>
            </a:r>
            <a:endParaRPr lang="ru-RU" sz="16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8" y="2152426"/>
            <a:ext cx="6339382" cy="439510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8983" y="6362866"/>
            <a:ext cx="11514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Казуальный анализ – казуальные зависимости = значит, что одна из переменных зависит от другой.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6465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/>
              <a:t>Разведовательный</a:t>
            </a:r>
            <a:r>
              <a:rPr lang="en-US" b="1" dirty="0"/>
              <a:t> анализ данных (EDA). </a:t>
            </a:r>
            <a:r>
              <a:rPr lang="en-US" b="1" dirty="0" err="1"/>
              <a:t>Примеры</a:t>
            </a:r>
            <a:r>
              <a:rPr lang="ru-RU" b="1" dirty="0"/>
              <a:t> поиска простых </a:t>
            </a:r>
            <a:r>
              <a:rPr lang="ru-RU" b="1" dirty="0" err="1"/>
              <a:t>выборсов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418602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– </a:t>
            </a:r>
            <a:r>
              <a:rPr lang="en-US" sz="2000" dirty="0" err="1"/>
              <a:t>BoxPlot</a:t>
            </a:r>
            <a:r>
              <a:rPr lang="ru-RU" sz="2000" dirty="0"/>
              <a:t> (ящик с усами)</a:t>
            </a:r>
            <a:r>
              <a:rPr lang="en-US" sz="2000" dirty="0"/>
              <a:t>. </a:t>
            </a:r>
          </a:p>
          <a:p>
            <a:r>
              <a:rPr lang="en-US" sz="2000" dirty="0"/>
              <a:t>В </a:t>
            </a:r>
            <a:r>
              <a:rPr lang="en-US" sz="2000" dirty="0" err="1"/>
              <a:t>BoxPlot</a:t>
            </a:r>
            <a:r>
              <a:rPr lang="en-US" sz="2000" dirty="0"/>
              <a:t> </a:t>
            </a:r>
            <a:r>
              <a:rPr lang="ru-RU" sz="2000" dirty="0"/>
              <a:t>к</a:t>
            </a:r>
            <a:r>
              <a:rPr lang="en-US" sz="2000" dirty="0"/>
              <a:t> диаграмма (также известная как прямоугольная диаграмма и диаграмма усов) - это стандартизированный способ отображения распределения данных на основе </a:t>
            </a:r>
            <a:r>
              <a:rPr lang="en-US" sz="2000" dirty="0" err="1"/>
              <a:t>пяти</a:t>
            </a:r>
            <a:r>
              <a:rPr lang="en-US" sz="2000" dirty="0"/>
              <a:t> </a:t>
            </a:r>
            <a:r>
              <a:rPr lang="ru-RU" sz="2000" dirty="0"/>
              <a:t>значений</a:t>
            </a:r>
            <a:r>
              <a:rPr lang="en-US" sz="2000" dirty="0"/>
              <a:t>: минимум, первый квартиль, медиана, третий квартиль, </a:t>
            </a:r>
            <a:r>
              <a:rPr lang="en-US" sz="2000" dirty="0" err="1"/>
              <a:t>максимум</a:t>
            </a:r>
            <a:r>
              <a:rPr lang="en-US" sz="2000" dirty="0"/>
              <a:t>.</a:t>
            </a:r>
            <a:endParaRPr lang="ru-RU" sz="2000" dirty="0"/>
          </a:p>
          <a:p>
            <a:pPr lvl="1"/>
            <a:r>
              <a:rPr lang="ru-RU" sz="1600" dirty="0"/>
              <a:t>Диаграмма позволяет увидеть и удалить аномалии.</a:t>
            </a:r>
            <a:endParaRPr lang="ru-RU" sz="8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25" y="3108667"/>
            <a:ext cx="94901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Экзогенный фактор для временного ряда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293" y="1389788"/>
            <a:ext cx="11212083" cy="5130653"/>
          </a:xfrm>
        </p:spPr>
        <p:txBody>
          <a:bodyPr/>
          <a:lstStyle/>
          <a:p>
            <a:r>
              <a:rPr lang="ru-RU" sz="2400" dirty="0"/>
              <a:t>Экзогенный фактор – это внешний фактор по отношению к ряду, чье текущее значение  влияет на будущее значение ряда.</a:t>
            </a:r>
          </a:p>
          <a:p>
            <a:pPr marL="228600" lvl="1">
              <a:spcBef>
                <a:spcPts val="1000"/>
              </a:spcBef>
            </a:pPr>
            <a:r>
              <a:rPr lang="ru-RU" dirty="0"/>
              <a:t>Экзогенный фактор должен как-то (напр. на качественном уровне анализа) вилять на остальные значения временного ряда.</a:t>
            </a:r>
          </a:p>
          <a:p>
            <a:pPr lvl="1"/>
            <a:r>
              <a:rPr lang="ru-RU" dirty="0"/>
              <a:t>Лучше рассматривать по одному, по разному влияют на точность.</a:t>
            </a:r>
          </a:p>
          <a:p>
            <a:pPr lvl="1"/>
            <a:r>
              <a:rPr lang="ru-RU" dirty="0"/>
              <a:t>Рекомендуется брать 1-2 экзогенных фактора, но все зависит от задачи.</a:t>
            </a:r>
          </a:p>
          <a:p>
            <a:pPr marL="228600" lvl="1"/>
            <a:r>
              <a:rPr lang="ru-RU" dirty="0"/>
              <a:t>Экзогенным фактором может быть выделенная компонента ряда, не учитываемая в остальном предсказании. </a:t>
            </a:r>
          </a:p>
          <a:p>
            <a:pPr marL="685800" lvl="2"/>
            <a:r>
              <a:rPr lang="ru-RU" dirty="0"/>
              <a:t>Напр., значения регрессии для </a:t>
            </a:r>
            <a:r>
              <a:rPr lang="en-US" dirty="0"/>
              <a:t>ARIMA </a:t>
            </a:r>
            <a:r>
              <a:rPr lang="ru-RU" dirty="0"/>
              <a:t>модели ошибки.</a:t>
            </a:r>
          </a:p>
          <a:p>
            <a:pPr marL="228600" lvl="1"/>
            <a:r>
              <a:rPr lang="ru-RU" dirty="0"/>
              <a:t>Экзогенным может какой-то внешний фактор. Например влажность для температуры.</a:t>
            </a:r>
          </a:p>
          <a:p>
            <a:pPr marL="685800" lvl="2"/>
            <a:endParaRPr lang="ru-RU" dirty="0"/>
          </a:p>
          <a:p>
            <a:pPr marL="228600"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00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ru-RU" b="1" dirty="0"/>
              <a:t>Проверка на стационарность.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</a:t>
            </a:r>
            <a:r>
              <a:rPr lang="ru-RU" sz="2000" dirty="0"/>
              <a:t>проверка</a:t>
            </a:r>
            <a:r>
              <a:rPr lang="en-US" sz="2000" dirty="0"/>
              <a:t> </a:t>
            </a:r>
            <a:r>
              <a:rPr lang="en-US" sz="2000" dirty="0" err="1"/>
              <a:t>данных</a:t>
            </a:r>
            <a:r>
              <a:rPr lang="en-US" sz="2000" dirty="0"/>
              <a:t> </a:t>
            </a:r>
            <a:r>
              <a:rPr lang="ru-RU" sz="2000" dirty="0"/>
              <a:t>на </a:t>
            </a:r>
            <a:r>
              <a:rPr lang="en-US" sz="2000" dirty="0" err="1"/>
              <a:t>стационарн</a:t>
            </a:r>
            <a:r>
              <a:rPr lang="ru-RU" sz="2000" dirty="0"/>
              <a:t>ость</a:t>
            </a:r>
            <a:r>
              <a:rPr lang="en-US" sz="2000" dirty="0"/>
              <a:t>.</a:t>
            </a:r>
          </a:p>
          <a:p>
            <a:pPr algn="l" rtl="0"/>
            <a:r>
              <a:rPr lang="en-US" sz="2000" dirty="0"/>
              <a:t> </a:t>
            </a:r>
            <a:r>
              <a:rPr lang="ru-RU" sz="2000" dirty="0"/>
              <a:t>Можно </a:t>
            </a:r>
            <a:r>
              <a:rPr lang="en-US" sz="2000" dirty="0" err="1"/>
              <a:t>сделать</a:t>
            </a:r>
            <a:r>
              <a:rPr lang="en-US" sz="2000" dirty="0"/>
              <a:t> данные стационарными за счет </a:t>
            </a:r>
            <a:r>
              <a:rPr lang="en-US" sz="2000" dirty="0" err="1"/>
              <a:t>их</a:t>
            </a:r>
            <a:r>
              <a:rPr lang="en-US" sz="2000" dirty="0"/>
              <a:t> </a:t>
            </a:r>
            <a:r>
              <a:rPr lang="ru-RU" sz="2000" dirty="0"/>
              <a:t>дифференцирования</a:t>
            </a:r>
            <a:r>
              <a:rPr lang="en-US" sz="2000" dirty="0"/>
              <a:t>.</a:t>
            </a:r>
            <a:endParaRPr lang="ru-RU" sz="2000" dirty="0"/>
          </a:p>
          <a:p>
            <a:pPr algn="l" rtl="0"/>
            <a:r>
              <a:rPr lang="ru-RU" sz="2000" dirty="0"/>
              <a:t>Есть ВР , которые не сложно свести к стационарным, но есть и те, которые так просто свети не удастся.</a:t>
            </a:r>
            <a:endParaRPr lang="en-US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20" y="2891702"/>
            <a:ext cx="8636771" cy="3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6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Преобразования временных рядов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112827"/>
          </a:xfrm>
        </p:spPr>
        <p:txBody>
          <a:bodyPr>
            <a:noAutofit/>
          </a:bodyPr>
          <a:lstStyle/>
          <a:p>
            <a:pPr algn="l" rtl="0"/>
            <a:r>
              <a:rPr lang="ru-RU" b="1" dirty="0"/>
              <a:t>Простые т</a:t>
            </a:r>
            <a:r>
              <a:rPr lang="en-US" b="1" dirty="0" err="1"/>
              <a:t>ипы</a:t>
            </a:r>
            <a:r>
              <a:rPr lang="en-US" dirty="0"/>
              <a:t> </a:t>
            </a:r>
            <a:r>
              <a:rPr lang="en-US" b="1" dirty="0"/>
              <a:t>преобразования временных рядов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Степенное </a:t>
            </a:r>
            <a:r>
              <a:rPr lang="en-US" dirty="0" err="1"/>
              <a:t>Преобразование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log-</a:t>
            </a:r>
            <a:r>
              <a:rPr lang="en-US" dirty="0" err="1"/>
              <a:t>exp</a:t>
            </a:r>
            <a:r>
              <a:rPr lang="en-US" dirty="0"/>
              <a:t> Преобразовать.</a:t>
            </a:r>
          </a:p>
          <a:p>
            <a:pPr lvl="1"/>
            <a:r>
              <a:rPr lang="en-US" dirty="0"/>
              <a:t>Преобразование Бокса-Кокса.</a:t>
            </a:r>
          </a:p>
          <a:p>
            <a:pPr lvl="1"/>
            <a:r>
              <a:rPr lang="en-US" dirty="0" err="1"/>
              <a:t>Сезонн</a:t>
            </a:r>
            <a:r>
              <a:rPr lang="ru-RU" dirty="0" err="1"/>
              <a:t>ое</a:t>
            </a:r>
            <a:r>
              <a:rPr lang="ru-RU" dirty="0"/>
              <a:t> дифференцирование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дифференцирование</a:t>
            </a:r>
            <a:r>
              <a:rPr lang="en-US" dirty="0"/>
              <a:t> </a:t>
            </a:r>
            <a:r>
              <a:rPr lang="en-US" dirty="0" err="1"/>
              <a:t>тренда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Стандартизация.</a:t>
            </a:r>
          </a:p>
          <a:p>
            <a:pPr lvl="1"/>
            <a:r>
              <a:rPr lang="en-US" dirty="0" err="1"/>
              <a:t>Нормализация</a:t>
            </a:r>
            <a:r>
              <a:rPr lang="en-US" dirty="0"/>
              <a:t>.</a:t>
            </a:r>
            <a:endParaRPr lang="ru-RU" dirty="0"/>
          </a:p>
          <a:p>
            <a:pPr lvl="1"/>
            <a:r>
              <a:rPr lang="ru-RU" dirty="0"/>
              <a:t>Обратимая фильтрация.</a:t>
            </a:r>
          </a:p>
          <a:p>
            <a:pPr lvl="1"/>
            <a:r>
              <a:rPr lang="ru-RU" dirty="0"/>
              <a:t>И т.д.</a:t>
            </a:r>
            <a:endParaRPr lang="en-US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9659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1169</Words>
  <Application>Microsoft Macintosh PowerPoint</Application>
  <PresentationFormat>Широкоэкранный</PresentationFormat>
  <Paragraphs>143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Georgia</vt:lpstr>
      <vt:lpstr>Georgia</vt:lpstr>
      <vt:lpstr>Ubuntu</vt:lpstr>
      <vt:lpstr>Тема Office</vt:lpstr>
      <vt:lpstr>Предварительный анализ временных рядов</vt:lpstr>
      <vt:lpstr>Разведывательный анализ данных (EDA)</vt:lpstr>
      <vt:lpstr>Разведовательный анализ данных (EDA). Примеры</vt:lpstr>
      <vt:lpstr>Разведовательный анализ данных (EDA). Примеры</vt:lpstr>
      <vt:lpstr>Разведовательный анализ данных (EDA). Примеры Многомерные данные.</vt:lpstr>
      <vt:lpstr>Разведовательный анализ данных (EDA). Примеры поиска простых выборсов</vt:lpstr>
      <vt:lpstr>Экзогенный фактор для временного ряда</vt:lpstr>
      <vt:lpstr>Проверка на стационарность.</vt:lpstr>
      <vt:lpstr>Преобразования временных рядов</vt:lpstr>
      <vt:lpstr> Преобразование Бокса Кокса </vt:lpstr>
      <vt:lpstr>Преобразование Бокса Кокса </vt:lpstr>
      <vt:lpstr>Определение сезонности</vt:lpstr>
      <vt:lpstr>Представление ВР</vt:lpstr>
      <vt:lpstr>Представление ряда. Агрегация</vt:lpstr>
      <vt:lpstr> Разложение временных рядов</vt:lpstr>
      <vt:lpstr> Фильтрация как декомпозиция/шумподавление</vt:lpstr>
      <vt:lpstr> Фильтрация как декомпозиция</vt:lpstr>
      <vt:lpstr>Разложение временного ряда по внутренним модам</vt:lpstr>
      <vt:lpstr>Представление ряда . Лаговая матрица</vt:lpstr>
      <vt:lpstr>Представление ряда в табличном формате </vt:lpstr>
      <vt:lpstr>Рекурсивные и прямое представление</vt:lpstr>
      <vt:lpstr>Представление данных с экзогенными факторами в табличной форме</vt:lpstr>
      <vt:lpstr>Особые типы кросс валидации</vt:lpstr>
      <vt:lpstr>Особые типы кросс валидации</vt:lpstr>
      <vt:lpstr>Вопросы Базовые 1й верно</vt:lpstr>
      <vt:lpstr>Вопросы Продвинутые (X)-верно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118</cp:revision>
  <dcterms:created xsi:type="dcterms:W3CDTF">2021-11-21T16:45:21Z</dcterms:created>
  <dcterms:modified xsi:type="dcterms:W3CDTF">2023-10-31T15:48:39Z</dcterms:modified>
</cp:coreProperties>
</file>